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7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6858000" cx="12192000"/>
  <p:notesSz cx="6858000" cy="9144000"/>
  <p:embeddedFontLst>
    <p:embeddedFont>
      <p:font typeface="Merriweather Black"/>
      <p:bold r:id="rId14"/>
      <p:boldItalic r:id="rId1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MerriweatherBlack-boldItalic.fntdata"/><Relationship Id="rId14" Type="http://schemas.openxmlformats.org/officeDocument/2006/relationships/font" Target="fonts/MerriweatherBlack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Katie - intro</a:t>
            </a:r>
            <a:endParaRPr/>
          </a:p>
        </p:txBody>
      </p:sp>
      <p:sp>
        <p:nvSpPr>
          <p:cNvPr id="127" name="Google Shape;127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230e8dc3a52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Katie - The Issue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Data - Jhazmine </a:t>
            </a:r>
            <a:endParaRPr/>
          </a:p>
        </p:txBody>
      </p:sp>
      <p:sp>
        <p:nvSpPr>
          <p:cNvPr id="134" name="Google Shape;134;g230e8dc3a52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5" name="Google Shape;145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Candida</a:t>
            </a:r>
            <a:endParaRPr/>
          </a:p>
        </p:txBody>
      </p:sp>
      <p:sp>
        <p:nvSpPr>
          <p:cNvPr id="146" name="Google Shape;146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8" name="Google Shape;168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Additional Questions - Jhazmine 1, 2. Emily 3.</a:t>
            </a:r>
            <a:endParaRPr/>
          </a:p>
        </p:txBody>
      </p:sp>
      <p:sp>
        <p:nvSpPr>
          <p:cNvPr id="169" name="Google Shape;169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32e4840bd8_1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232e4840bd8_1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g232e4840bd8_1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1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1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1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2"/>
          <p:cNvPicPr preferRelativeResize="0"/>
          <p:nvPr/>
        </p:nvPicPr>
        <p:blipFill rotWithShape="1">
          <a:blip r:embed="rId2">
            <a:alphaModFix amt="33000"/>
          </a:blip>
          <a:srcRect b="184" l="0" r="0" t="185"/>
          <a:stretch/>
        </p:blipFill>
        <p:spPr>
          <a:xfrm>
            <a:off x="0" y="0"/>
            <a:ext cx="12192000" cy="6832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2"/>
          <p:cNvPicPr preferRelativeResize="0"/>
          <p:nvPr/>
        </p:nvPicPr>
        <p:blipFill rotWithShape="1">
          <a:blip r:embed="rId3">
            <a:alphaModFix/>
          </a:blip>
          <a:srcRect b="2173" l="10901" r="9004" t="2692"/>
          <a:stretch/>
        </p:blipFill>
        <p:spPr>
          <a:xfrm>
            <a:off x="-3" y="37"/>
            <a:ext cx="12192000" cy="6853863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2"/>
          <p:cNvSpPr txBox="1"/>
          <p:nvPr>
            <p:ph type="title"/>
          </p:nvPr>
        </p:nvSpPr>
        <p:spPr>
          <a:xfrm>
            <a:off x="0" y="2527164"/>
            <a:ext cx="12191998" cy="1323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Arial"/>
              <a:buNone/>
              <a:defRPr sz="60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" type="subTitle"/>
          </p:nvPr>
        </p:nvSpPr>
        <p:spPr>
          <a:xfrm>
            <a:off x="3" y="3558868"/>
            <a:ext cx="12191997" cy="7811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b="0" i="0" sz="4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0" name="Google Shape;20;p2"/>
          <p:cNvSpPr txBox="1"/>
          <p:nvPr>
            <p:ph idx="2" type="body"/>
          </p:nvPr>
        </p:nvSpPr>
        <p:spPr>
          <a:xfrm>
            <a:off x="0" y="5532550"/>
            <a:ext cx="12192000" cy="1323440"/>
          </a:xfrm>
          <a:prstGeom prst="rect">
            <a:avLst/>
          </a:prstGeom>
          <a:solidFill>
            <a:schemeClr val="dk1">
              <a:alpha val="61960"/>
            </a:scheme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ctr">
              <a:lnSpc>
                <a:spcPct val="6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0" i="0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3"/>
          <p:cNvPicPr preferRelativeResize="0"/>
          <p:nvPr/>
        </p:nvPicPr>
        <p:blipFill rotWithShape="1">
          <a:blip r:embed="rId2">
            <a:alphaModFix amt="33000"/>
          </a:blip>
          <a:srcRect b="184" l="0" r="0" t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23;p3"/>
          <p:cNvPicPr preferRelativeResize="0"/>
          <p:nvPr/>
        </p:nvPicPr>
        <p:blipFill rotWithShape="1">
          <a:blip r:embed="rId3">
            <a:alphaModFix/>
          </a:blip>
          <a:srcRect b="2173" l="151" r="49052" t="2692"/>
          <a:stretch/>
        </p:blipFill>
        <p:spPr>
          <a:xfrm>
            <a:off x="4455845" y="-6350"/>
            <a:ext cx="7732295" cy="6853863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3"/>
          <p:cNvSpPr/>
          <p:nvPr/>
        </p:nvSpPr>
        <p:spPr>
          <a:xfrm>
            <a:off x="-1" y="0"/>
            <a:ext cx="8784040" cy="6859155"/>
          </a:xfrm>
          <a:prstGeom prst="rect">
            <a:avLst/>
          </a:prstGeom>
          <a:solidFill>
            <a:schemeClr val="dk1">
              <a:alpha val="6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Google Shape;25;p3"/>
          <p:cNvSpPr txBox="1"/>
          <p:nvPr>
            <p:ph type="title"/>
          </p:nvPr>
        </p:nvSpPr>
        <p:spPr>
          <a:xfrm>
            <a:off x="1003661" y="1052108"/>
            <a:ext cx="6910627" cy="116488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3"/>
          <p:cNvSpPr/>
          <p:nvPr/>
        </p:nvSpPr>
        <p:spPr>
          <a:xfrm>
            <a:off x="1876516" y="842493"/>
            <a:ext cx="144379" cy="144379"/>
          </a:xfrm>
          <a:prstGeom prst="ellipse">
            <a:avLst/>
          </a:prstGeom>
          <a:noFill/>
          <a:ln cap="flat" cmpd="sng" w="12700">
            <a:solidFill>
              <a:srgbClr val="82A6FD">
                <a:alpha val="48627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27;p3"/>
          <p:cNvSpPr/>
          <p:nvPr/>
        </p:nvSpPr>
        <p:spPr>
          <a:xfrm>
            <a:off x="3272500" y="5713197"/>
            <a:ext cx="144379" cy="144379"/>
          </a:xfrm>
          <a:prstGeom prst="ellipse">
            <a:avLst/>
          </a:prstGeom>
          <a:noFill/>
          <a:ln cap="flat" cmpd="sng" w="12700">
            <a:solidFill>
              <a:srgbClr val="82A6FD">
                <a:alpha val="48627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28;p3"/>
          <p:cNvSpPr txBox="1"/>
          <p:nvPr>
            <p:ph idx="1" type="body"/>
          </p:nvPr>
        </p:nvSpPr>
        <p:spPr>
          <a:xfrm>
            <a:off x="1025623" y="2530837"/>
            <a:ext cx="6888665" cy="9610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0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9" name="Google Shape;29;p3"/>
          <p:cNvSpPr txBox="1"/>
          <p:nvPr>
            <p:ph idx="2" type="body"/>
          </p:nvPr>
        </p:nvSpPr>
        <p:spPr>
          <a:xfrm>
            <a:off x="1025624" y="3617963"/>
            <a:ext cx="6888665" cy="22418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30200" lvl="0" marL="457200" marR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Arial"/>
              <a:buChar char="•"/>
              <a:def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cxnSp>
        <p:nvCxnSpPr>
          <p:cNvPr id="30" name="Google Shape;30;p3"/>
          <p:cNvCxnSpPr/>
          <p:nvPr/>
        </p:nvCxnSpPr>
        <p:spPr>
          <a:xfrm>
            <a:off x="-12590" y="2359726"/>
            <a:ext cx="5320086" cy="0"/>
          </a:xfrm>
          <a:prstGeom prst="straightConnector1">
            <a:avLst/>
          </a:prstGeom>
          <a:noFill/>
          <a:ln cap="flat" cmpd="sng" w="25400">
            <a:solidFill>
              <a:srgbClr val="022C94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1" name="Google Shape;31;p3"/>
          <p:cNvSpPr txBox="1"/>
          <p:nvPr>
            <p:ph idx="11" type="ftr"/>
          </p:nvPr>
        </p:nvSpPr>
        <p:spPr>
          <a:xfrm>
            <a:off x="336405" y="6237287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3"/>
          <p:cNvSpPr txBox="1"/>
          <p:nvPr>
            <p:ph idx="12" type="sldNum"/>
          </p:nvPr>
        </p:nvSpPr>
        <p:spPr>
          <a:xfrm>
            <a:off x="9140971" y="6226198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3" name="Google Shape;33;p3"/>
          <p:cNvSpPr/>
          <p:nvPr/>
        </p:nvSpPr>
        <p:spPr>
          <a:xfrm>
            <a:off x="2360199" y="596691"/>
            <a:ext cx="100584" cy="100584"/>
          </a:xfrm>
          <a:custGeom>
            <a:rect b="b" l="l" r="r" t="t"/>
            <a:pathLst>
              <a:path extrusionOk="0" h="91138" w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rgbClr val="82A6FD">
              <a:alpha val="49019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4"/>
          <p:cNvPicPr preferRelativeResize="0"/>
          <p:nvPr/>
        </p:nvPicPr>
        <p:blipFill rotWithShape="1">
          <a:blip r:embed="rId2">
            <a:alphaModFix amt="39000"/>
          </a:blip>
          <a:srcRect b="18991" l="30375" r="0" t="11383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noFill/>
          <a:ln>
            <a:noFill/>
          </a:ln>
          <a:effectLst>
            <a:outerShdw blurRad="50800" sx="1000" rotWithShape="0" algn="ctr" dist="50800" sy="1000">
              <a:srgbClr val="000000"/>
            </a:outerShdw>
            <a:reflection blurRad="0" dir="5400000" dist="50800" endA="0" endPos="0" kx="0" rotWithShape="0" algn="bl" stPos="0" sy="-100000" ky="0"/>
          </a:effectLst>
        </p:spPr>
      </p:pic>
      <p:sp>
        <p:nvSpPr>
          <p:cNvPr id="36" name="Google Shape;36;p4"/>
          <p:cNvSpPr/>
          <p:nvPr/>
        </p:nvSpPr>
        <p:spPr>
          <a:xfrm>
            <a:off x="532" y="11284"/>
            <a:ext cx="12192000" cy="6845323"/>
          </a:xfrm>
          <a:prstGeom prst="rect">
            <a:avLst/>
          </a:prstGeom>
          <a:solidFill>
            <a:schemeClr val="dk1">
              <a:alpha val="6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4"/>
          <p:cNvSpPr txBox="1"/>
          <p:nvPr>
            <p:ph type="title"/>
          </p:nvPr>
        </p:nvSpPr>
        <p:spPr>
          <a:xfrm>
            <a:off x="835370" y="365125"/>
            <a:ext cx="10515601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" type="body"/>
          </p:nvPr>
        </p:nvSpPr>
        <p:spPr>
          <a:xfrm>
            <a:off x="1828739" y="2714455"/>
            <a:ext cx="3953594" cy="5096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0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9" name="Google Shape;39;p4"/>
          <p:cNvSpPr txBox="1"/>
          <p:nvPr>
            <p:ph idx="2" type="body"/>
          </p:nvPr>
        </p:nvSpPr>
        <p:spPr>
          <a:xfrm>
            <a:off x="6966224" y="2700810"/>
            <a:ext cx="3911982" cy="52331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0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4"/>
          <p:cNvSpPr txBox="1"/>
          <p:nvPr>
            <p:ph idx="3" type="body"/>
          </p:nvPr>
        </p:nvSpPr>
        <p:spPr>
          <a:xfrm>
            <a:off x="1864931" y="3448050"/>
            <a:ext cx="3911982" cy="2307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302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Arial"/>
              <a:buChar char="•"/>
              <a:def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02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sz="1600"/>
            </a:lvl2pPr>
            <a:lvl3pPr indent="-3302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sz="1600"/>
            </a:lvl3pPr>
            <a:lvl4pPr indent="-3302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sz="1600"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1" name="Google Shape;41;p4"/>
          <p:cNvSpPr txBox="1"/>
          <p:nvPr>
            <p:ph idx="4" type="body"/>
          </p:nvPr>
        </p:nvSpPr>
        <p:spPr>
          <a:xfrm>
            <a:off x="6966224" y="3448050"/>
            <a:ext cx="3911982" cy="2307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302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Arial"/>
              <a:buChar char="•"/>
              <a:def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02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sz="1600"/>
            </a:lvl2pPr>
            <a:lvl3pPr indent="-3302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sz="1600"/>
            </a:lvl3pPr>
            <a:lvl4pPr indent="-3302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sz="1600"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4"/>
          <p:cNvSpPr/>
          <p:nvPr/>
        </p:nvSpPr>
        <p:spPr>
          <a:xfrm>
            <a:off x="10521648" y="5608449"/>
            <a:ext cx="128016" cy="128016"/>
          </a:xfrm>
          <a:custGeom>
            <a:rect b="b" l="l" r="r" t="t"/>
            <a:pathLst>
              <a:path extrusionOk="0" h="127713" w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rgbClr val="82A6FD">
              <a:alpha val="49019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4"/>
          <p:cNvSpPr/>
          <p:nvPr/>
        </p:nvSpPr>
        <p:spPr>
          <a:xfrm>
            <a:off x="1098137" y="2693558"/>
            <a:ext cx="128016" cy="128016"/>
          </a:xfrm>
          <a:custGeom>
            <a:rect b="b" l="l" r="r" t="t"/>
            <a:pathLst>
              <a:path extrusionOk="0" h="127713" w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rgbClr val="82A6FD">
              <a:alpha val="49019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44;p4"/>
          <p:cNvSpPr/>
          <p:nvPr/>
        </p:nvSpPr>
        <p:spPr>
          <a:xfrm>
            <a:off x="1306906" y="3837599"/>
            <a:ext cx="100584" cy="100584"/>
          </a:xfrm>
          <a:custGeom>
            <a:rect b="b" l="l" r="r" t="t"/>
            <a:pathLst>
              <a:path extrusionOk="0" h="91138" w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rgbClr val="82A6FD">
              <a:alpha val="49019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45;p4"/>
          <p:cNvSpPr txBox="1"/>
          <p:nvPr>
            <p:ph idx="11" type="ftr"/>
          </p:nvPr>
        </p:nvSpPr>
        <p:spPr>
          <a:xfrm>
            <a:off x="336405" y="6237287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4"/>
          <p:cNvSpPr txBox="1"/>
          <p:nvPr>
            <p:ph idx="12" type="sldNum"/>
          </p:nvPr>
        </p:nvSpPr>
        <p:spPr>
          <a:xfrm>
            <a:off x="9140971" y="6226198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7" name="Google Shape;47;p4"/>
          <p:cNvSpPr/>
          <p:nvPr/>
        </p:nvSpPr>
        <p:spPr>
          <a:xfrm>
            <a:off x="653351" y="4521502"/>
            <a:ext cx="45719" cy="37785"/>
          </a:xfrm>
          <a:custGeom>
            <a:rect b="b" l="l" r="r" t="t"/>
            <a:pathLst>
              <a:path extrusionOk="0" h="91138" w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rgbClr val="82A6FD">
              <a:alpha val="49019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5"/>
          <p:cNvPicPr preferRelativeResize="0"/>
          <p:nvPr/>
        </p:nvPicPr>
        <p:blipFill rotWithShape="1">
          <a:blip r:embed="rId2">
            <a:alphaModFix amt="18000"/>
          </a:blip>
          <a:srcRect b="0" l="0" r="0" t="0"/>
          <a:stretch/>
        </p:blipFill>
        <p:spPr>
          <a:xfrm>
            <a:off x="0" y="11089"/>
            <a:ext cx="12192000" cy="6858000"/>
          </a:xfrm>
          <a:prstGeom prst="rect">
            <a:avLst/>
          </a:prstGeom>
          <a:noFill/>
          <a:ln>
            <a:noFill/>
          </a:ln>
          <a:effectLst>
            <a:outerShdw blurRad="50800" sx="1000" rotWithShape="0" algn="ctr" dist="50800" sy="1000">
              <a:srgbClr val="000000"/>
            </a:outerShdw>
            <a:reflection blurRad="0" dir="5400000" dist="50800" endA="0" endPos="0" kx="0" rotWithShape="0" algn="bl" stPos="0" sy="-100000" ky="0"/>
          </a:effectLst>
        </p:spPr>
      </p:pic>
      <p:sp>
        <p:nvSpPr>
          <p:cNvPr id="50" name="Google Shape;50;p5"/>
          <p:cNvSpPr/>
          <p:nvPr/>
        </p:nvSpPr>
        <p:spPr>
          <a:xfrm>
            <a:off x="322118" y="365124"/>
            <a:ext cx="11547765" cy="6237287"/>
          </a:xfrm>
          <a:prstGeom prst="rect">
            <a:avLst/>
          </a:prstGeom>
          <a:solidFill>
            <a:schemeClr val="dk1">
              <a:alpha val="6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" name="Google Shape;51;p5"/>
          <p:cNvSpPr txBox="1"/>
          <p:nvPr>
            <p:ph type="title"/>
          </p:nvPr>
        </p:nvSpPr>
        <p:spPr>
          <a:xfrm>
            <a:off x="838198" y="365125"/>
            <a:ext cx="10515601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5"/>
          <p:cNvSpPr txBox="1"/>
          <p:nvPr>
            <p:ph idx="1" type="body"/>
          </p:nvPr>
        </p:nvSpPr>
        <p:spPr>
          <a:xfrm>
            <a:off x="1709530" y="2220319"/>
            <a:ext cx="8845828" cy="9290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cxnSp>
        <p:nvCxnSpPr>
          <p:cNvPr id="53" name="Google Shape;53;p5"/>
          <p:cNvCxnSpPr/>
          <p:nvPr/>
        </p:nvCxnSpPr>
        <p:spPr>
          <a:xfrm>
            <a:off x="4451205" y="3330985"/>
            <a:ext cx="0" cy="1774795"/>
          </a:xfrm>
          <a:prstGeom prst="straightConnector1">
            <a:avLst/>
          </a:prstGeom>
          <a:noFill/>
          <a:ln cap="flat" cmpd="sng" w="25400">
            <a:solidFill>
              <a:srgbClr val="022C94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4" name="Google Shape;54;p5"/>
          <p:cNvCxnSpPr/>
          <p:nvPr/>
        </p:nvCxnSpPr>
        <p:spPr>
          <a:xfrm>
            <a:off x="7756108" y="3330985"/>
            <a:ext cx="0" cy="1774795"/>
          </a:xfrm>
          <a:prstGeom prst="straightConnector1">
            <a:avLst/>
          </a:prstGeom>
          <a:noFill/>
          <a:ln cap="flat" cmpd="sng" w="25400">
            <a:solidFill>
              <a:srgbClr val="022C94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5" name="Google Shape;55;p5"/>
          <p:cNvSpPr txBox="1"/>
          <p:nvPr>
            <p:ph idx="2" type="body"/>
          </p:nvPr>
        </p:nvSpPr>
        <p:spPr>
          <a:xfrm>
            <a:off x="1557437" y="3360802"/>
            <a:ext cx="2522391" cy="172135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0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6" name="Google Shape;56;p5"/>
          <p:cNvSpPr txBox="1"/>
          <p:nvPr>
            <p:ph idx="3" type="body"/>
          </p:nvPr>
        </p:nvSpPr>
        <p:spPr>
          <a:xfrm>
            <a:off x="4800601" y="3358082"/>
            <a:ext cx="2587137" cy="172135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0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" name="Google Shape;57;p5"/>
          <p:cNvSpPr txBox="1"/>
          <p:nvPr>
            <p:ph idx="4" type="body"/>
          </p:nvPr>
        </p:nvSpPr>
        <p:spPr>
          <a:xfrm>
            <a:off x="8125381" y="3360802"/>
            <a:ext cx="2587137" cy="172135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0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8" name="Google Shape;58;p5"/>
          <p:cNvSpPr txBox="1"/>
          <p:nvPr>
            <p:ph idx="11" type="ftr"/>
          </p:nvPr>
        </p:nvSpPr>
        <p:spPr>
          <a:xfrm>
            <a:off x="336405" y="6237287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5"/>
          <p:cNvSpPr txBox="1"/>
          <p:nvPr>
            <p:ph idx="12" type="sldNum"/>
          </p:nvPr>
        </p:nvSpPr>
        <p:spPr>
          <a:xfrm>
            <a:off x="9140971" y="6226198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0" name="Google Shape;60;p5"/>
          <p:cNvSpPr/>
          <p:nvPr/>
        </p:nvSpPr>
        <p:spPr>
          <a:xfrm>
            <a:off x="873270" y="3931194"/>
            <a:ext cx="45719" cy="37785"/>
          </a:xfrm>
          <a:custGeom>
            <a:rect b="b" l="l" r="r" t="t"/>
            <a:pathLst>
              <a:path extrusionOk="0" h="91138" w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rgbClr val="82A6FD">
              <a:alpha val="49019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61;p5"/>
          <p:cNvSpPr/>
          <p:nvPr/>
        </p:nvSpPr>
        <p:spPr>
          <a:xfrm>
            <a:off x="10658835" y="2022227"/>
            <a:ext cx="128016" cy="128016"/>
          </a:xfrm>
          <a:custGeom>
            <a:rect b="b" l="l" r="r" t="t"/>
            <a:pathLst>
              <a:path extrusionOk="0" h="127713" w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rgbClr val="82A6FD">
              <a:alpha val="49019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62;p5"/>
          <p:cNvSpPr/>
          <p:nvPr/>
        </p:nvSpPr>
        <p:spPr>
          <a:xfrm>
            <a:off x="8496299" y="5218771"/>
            <a:ext cx="128016" cy="128016"/>
          </a:xfrm>
          <a:custGeom>
            <a:rect b="b" l="l" r="r" t="t"/>
            <a:pathLst>
              <a:path extrusionOk="0" h="127713" w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rgbClr val="82A6FD">
              <a:alpha val="49019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6"/>
          <p:cNvPicPr preferRelativeResize="0"/>
          <p:nvPr/>
        </p:nvPicPr>
        <p:blipFill rotWithShape="1">
          <a:blip r:embed="rId2">
            <a:alphaModFix amt="33000"/>
          </a:blip>
          <a:srcRect b="184" l="0" r="0" t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6"/>
          <p:cNvPicPr preferRelativeResize="0"/>
          <p:nvPr/>
        </p:nvPicPr>
        <p:blipFill rotWithShape="1">
          <a:blip r:embed="rId3">
            <a:alphaModFix/>
          </a:blip>
          <a:srcRect b="2173" l="151" r="49052" t="2692"/>
          <a:stretch/>
        </p:blipFill>
        <p:spPr>
          <a:xfrm>
            <a:off x="4459945" y="-6350"/>
            <a:ext cx="7732295" cy="6853863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6"/>
          <p:cNvSpPr/>
          <p:nvPr/>
        </p:nvSpPr>
        <p:spPr>
          <a:xfrm>
            <a:off x="5698" y="0"/>
            <a:ext cx="6085171" cy="6858000"/>
          </a:xfrm>
          <a:prstGeom prst="rect">
            <a:avLst/>
          </a:prstGeom>
          <a:solidFill>
            <a:schemeClr val="dk1">
              <a:alpha val="6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7" name="Google Shape;67;p6"/>
          <p:cNvCxnSpPr/>
          <p:nvPr/>
        </p:nvCxnSpPr>
        <p:spPr>
          <a:xfrm>
            <a:off x="-12590" y="3125038"/>
            <a:ext cx="4804046" cy="0"/>
          </a:xfrm>
          <a:prstGeom prst="straightConnector1">
            <a:avLst/>
          </a:prstGeom>
          <a:noFill/>
          <a:ln cap="flat" cmpd="sng" w="25400">
            <a:solidFill>
              <a:srgbClr val="022C94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8" name="Google Shape;68;p6"/>
          <p:cNvSpPr/>
          <p:nvPr/>
        </p:nvSpPr>
        <p:spPr>
          <a:xfrm>
            <a:off x="705405" y="1144246"/>
            <a:ext cx="126770" cy="126770"/>
          </a:xfrm>
          <a:prstGeom prst="ellipse">
            <a:avLst/>
          </a:prstGeom>
          <a:noFill/>
          <a:ln cap="flat" cmpd="sng" w="12700">
            <a:solidFill>
              <a:srgbClr val="82A6FD">
                <a:alpha val="48627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6"/>
          <p:cNvSpPr txBox="1"/>
          <p:nvPr>
            <p:ph type="title"/>
          </p:nvPr>
        </p:nvSpPr>
        <p:spPr>
          <a:xfrm>
            <a:off x="1006371" y="1562944"/>
            <a:ext cx="3767257" cy="135867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6"/>
          <p:cNvSpPr txBox="1"/>
          <p:nvPr>
            <p:ph idx="1" type="body"/>
          </p:nvPr>
        </p:nvSpPr>
        <p:spPr>
          <a:xfrm>
            <a:off x="1006371" y="3426703"/>
            <a:ext cx="3767257" cy="26168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6"/>
          <p:cNvSpPr txBox="1"/>
          <p:nvPr>
            <p:ph idx="11" type="ftr"/>
          </p:nvPr>
        </p:nvSpPr>
        <p:spPr>
          <a:xfrm>
            <a:off x="336405" y="6237287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6"/>
          <p:cNvSpPr txBox="1"/>
          <p:nvPr>
            <p:ph idx="12" type="sldNum"/>
          </p:nvPr>
        </p:nvSpPr>
        <p:spPr>
          <a:xfrm>
            <a:off x="9140971" y="6226198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3" name="Google Shape;73;p6"/>
          <p:cNvSpPr/>
          <p:nvPr/>
        </p:nvSpPr>
        <p:spPr>
          <a:xfrm>
            <a:off x="468157" y="1963496"/>
            <a:ext cx="45719" cy="37785"/>
          </a:xfrm>
          <a:custGeom>
            <a:rect b="b" l="l" r="r" t="t"/>
            <a:pathLst>
              <a:path extrusionOk="0" h="91138" w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rgbClr val="82A6FD">
              <a:alpha val="49019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4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7"/>
          <p:cNvSpPr txBox="1"/>
          <p:nvPr>
            <p:ph idx="1" type="body"/>
          </p:nvPr>
        </p:nvSpPr>
        <p:spPr>
          <a:xfrm>
            <a:off x="849351" y="1683189"/>
            <a:ext cx="10493300" cy="5174811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7"/>
          <p:cNvSpPr txBox="1"/>
          <p:nvPr>
            <p:ph type="title"/>
          </p:nvPr>
        </p:nvSpPr>
        <p:spPr>
          <a:xfrm>
            <a:off x="849351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7"/>
          <p:cNvSpPr/>
          <p:nvPr/>
        </p:nvSpPr>
        <p:spPr>
          <a:xfrm>
            <a:off x="894937" y="2693558"/>
            <a:ext cx="128016" cy="128016"/>
          </a:xfrm>
          <a:custGeom>
            <a:rect b="b" l="l" r="r" t="t"/>
            <a:pathLst>
              <a:path extrusionOk="0" h="127713" w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rgbClr val="82A6FD">
              <a:alpha val="49019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7"/>
          <p:cNvSpPr/>
          <p:nvPr/>
        </p:nvSpPr>
        <p:spPr>
          <a:xfrm>
            <a:off x="351350" y="4503806"/>
            <a:ext cx="100584" cy="100584"/>
          </a:xfrm>
          <a:custGeom>
            <a:rect b="b" l="l" r="r" t="t"/>
            <a:pathLst>
              <a:path extrusionOk="0" h="91138" w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rgbClr val="82A6FD">
              <a:alpha val="49019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7"/>
          <p:cNvSpPr txBox="1"/>
          <p:nvPr>
            <p:ph idx="11" type="ftr"/>
          </p:nvPr>
        </p:nvSpPr>
        <p:spPr>
          <a:xfrm>
            <a:off x="336405" y="6237287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7"/>
          <p:cNvSpPr txBox="1"/>
          <p:nvPr>
            <p:ph idx="12" type="sldNum"/>
          </p:nvPr>
        </p:nvSpPr>
        <p:spPr>
          <a:xfrm>
            <a:off x="9140971" y="6226198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2" name="Google Shape;82;p7"/>
          <p:cNvSpPr/>
          <p:nvPr/>
        </p:nvSpPr>
        <p:spPr>
          <a:xfrm>
            <a:off x="653351" y="5192833"/>
            <a:ext cx="45719" cy="37785"/>
          </a:xfrm>
          <a:custGeom>
            <a:rect b="b" l="l" r="r" t="t"/>
            <a:pathLst>
              <a:path extrusionOk="0" h="91138" w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rgbClr val="82A6FD">
              <a:alpha val="49019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7"/>
          <p:cNvSpPr/>
          <p:nvPr/>
        </p:nvSpPr>
        <p:spPr>
          <a:xfrm>
            <a:off x="10979909" y="1571885"/>
            <a:ext cx="45719" cy="37785"/>
          </a:xfrm>
          <a:custGeom>
            <a:rect b="b" l="l" r="r" t="t"/>
            <a:pathLst>
              <a:path extrusionOk="0" h="91138" w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rgbClr val="82A6FD">
              <a:alpha val="49019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">
  <p:cSld name="1_Title and Content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4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8"/>
          <p:cNvSpPr txBox="1"/>
          <p:nvPr>
            <p:ph idx="1" type="body"/>
          </p:nvPr>
        </p:nvSpPr>
        <p:spPr>
          <a:xfrm>
            <a:off x="849349" y="1684777"/>
            <a:ext cx="10515601" cy="5171635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0" i="0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7" name="Google Shape;87;p8"/>
          <p:cNvSpPr txBox="1"/>
          <p:nvPr>
            <p:ph type="title"/>
          </p:nvPr>
        </p:nvSpPr>
        <p:spPr>
          <a:xfrm>
            <a:off x="849351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8"/>
          <p:cNvSpPr/>
          <p:nvPr/>
        </p:nvSpPr>
        <p:spPr>
          <a:xfrm>
            <a:off x="871787" y="621690"/>
            <a:ext cx="128016" cy="128016"/>
          </a:xfrm>
          <a:custGeom>
            <a:rect b="b" l="l" r="r" t="t"/>
            <a:pathLst>
              <a:path extrusionOk="0" h="127713" w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rgbClr val="82A6FD">
              <a:alpha val="49019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8"/>
          <p:cNvSpPr/>
          <p:nvPr/>
        </p:nvSpPr>
        <p:spPr>
          <a:xfrm>
            <a:off x="351350" y="1540687"/>
            <a:ext cx="100584" cy="100584"/>
          </a:xfrm>
          <a:custGeom>
            <a:rect b="b" l="l" r="r" t="t"/>
            <a:pathLst>
              <a:path extrusionOk="0" h="91138" w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rgbClr val="82A6FD">
              <a:alpha val="49019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8"/>
          <p:cNvSpPr txBox="1"/>
          <p:nvPr>
            <p:ph idx="11" type="ftr"/>
          </p:nvPr>
        </p:nvSpPr>
        <p:spPr>
          <a:xfrm>
            <a:off x="336405" y="6237287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8"/>
          <p:cNvSpPr txBox="1"/>
          <p:nvPr>
            <p:ph idx="12" type="sldNum"/>
          </p:nvPr>
        </p:nvSpPr>
        <p:spPr>
          <a:xfrm>
            <a:off x="9140971" y="6226198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2" name="Google Shape;92;p8"/>
          <p:cNvSpPr/>
          <p:nvPr/>
        </p:nvSpPr>
        <p:spPr>
          <a:xfrm>
            <a:off x="607054" y="1882473"/>
            <a:ext cx="45719" cy="37785"/>
          </a:xfrm>
          <a:custGeom>
            <a:rect b="b" l="l" r="r" t="t"/>
            <a:pathLst>
              <a:path extrusionOk="0" h="91138" w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rgbClr val="82A6FD">
              <a:alpha val="49019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8"/>
          <p:cNvSpPr/>
          <p:nvPr/>
        </p:nvSpPr>
        <p:spPr>
          <a:xfrm>
            <a:off x="11685964" y="2868248"/>
            <a:ext cx="45719" cy="37785"/>
          </a:xfrm>
          <a:custGeom>
            <a:rect b="b" l="l" r="r" t="t"/>
            <a:pathLst>
              <a:path extrusionOk="0" h="91138" w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rgbClr val="82A6FD">
              <a:alpha val="49019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9"/>
          <p:cNvSpPr/>
          <p:nvPr/>
        </p:nvSpPr>
        <p:spPr>
          <a:xfrm>
            <a:off x="0" y="4477"/>
            <a:ext cx="12192000" cy="6853523"/>
          </a:xfrm>
          <a:prstGeom prst="rect">
            <a:avLst/>
          </a:prstGeom>
          <a:solidFill>
            <a:schemeClr val="dk1">
              <a:alpha val="4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9"/>
          <p:cNvSpPr txBox="1"/>
          <p:nvPr>
            <p:ph idx="1" type="body"/>
          </p:nvPr>
        </p:nvSpPr>
        <p:spPr>
          <a:xfrm>
            <a:off x="838200" y="2234612"/>
            <a:ext cx="2743200" cy="2743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/>
            </a:lvl1pPr>
            <a:lvl2pPr indent="-3302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sz="1600"/>
            </a:lvl2pPr>
            <a:lvl3pPr indent="-3175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 sz="1400"/>
            </a:lvl3pPr>
            <a:lvl4pPr indent="-3048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 sz="1200"/>
            </a:lvl4pPr>
            <a:lvl5pPr indent="-3048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 sz="12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2" type="body"/>
          </p:nvPr>
        </p:nvSpPr>
        <p:spPr>
          <a:xfrm>
            <a:off x="3649398" y="1743093"/>
            <a:ext cx="4848110" cy="3833614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/>
            </a:lvl1pPr>
            <a:lvl2pPr indent="-3302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sz="1600"/>
            </a:lvl2pPr>
            <a:lvl3pPr indent="-3175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 sz="1400"/>
            </a:lvl3pPr>
            <a:lvl4pPr indent="-3048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 sz="1200"/>
            </a:lvl4pPr>
            <a:lvl5pPr indent="-3048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 sz="12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9" name="Google Shape;99;p9"/>
          <p:cNvSpPr txBox="1"/>
          <p:nvPr>
            <p:ph idx="3" type="body"/>
          </p:nvPr>
        </p:nvSpPr>
        <p:spPr>
          <a:xfrm>
            <a:off x="8554054" y="2234612"/>
            <a:ext cx="2743200" cy="273521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/>
            </a:lvl1pPr>
            <a:lvl2pPr indent="-3302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sz="1600"/>
            </a:lvl2pPr>
            <a:lvl3pPr indent="-3175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 sz="1400"/>
            </a:lvl3pPr>
            <a:lvl4pPr indent="-3048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 sz="1200"/>
            </a:lvl4pPr>
            <a:lvl5pPr indent="-3048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 sz="12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0" name="Google Shape;100;p9"/>
          <p:cNvSpPr txBox="1"/>
          <p:nvPr>
            <p:ph idx="4" type="body"/>
          </p:nvPr>
        </p:nvSpPr>
        <p:spPr>
          <a:xfrm>
            <a:off x="838200" y="5576707"/>
            <a:ext cx="10515600" cy="6139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1" name="Google Shape;101;p9"/>
          <p:cNvSpPr/>
          <p:nvPr/>
        </p:nvSpPr>
        <p:spPr>
          <a:xfrm>
            <a:off x="11170456" y="969148"/>
            <a:ext cx="100584" cy="100584"/>
          </a:xfrm>
          <a:custGeom>
            <a:rect b="b" l="l" r="r" t="t"/>
            <a:pathLst>
              <a:path extrusionOk="0" h="91138" w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rgbClr val="82A6FD">
              <a:alpha val="4823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9"/>
          <p:cNvSpPr/>
          <p:nvPr/>
        </p:nvSpPr>
        <p:spPr>
          <a:xfrm>
            <a:off x="1876516" y="1290549"/>
            <a:ext cx="144379" cy="144379"/>
          </a:xfrm>
          <a:prstGeom prst="ellipse">
            <a:avLst/>
          </a:prstGeom>
          <a:noFill/>
          <a:ln cap="flat" cmpd="sng" w="12700">
            <a:solidFill>
              <a:srgbClr val="82A6FD">
                <a:alpha val="48627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9"/>
          <p:cNvSpPr txBox="1"/>
          <p:nvPr>
            <p:ph idx="11" type="ftr"/>
          </p:nvPr>
        </p:nvSpPr>
        <p:spPr>
          <a:xfrm>
            <a:off x="336405" y="6237287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9"/>
          <p:cNvSpPr txBox="1"/>
          <p:nvPr>
            <p:ph idx="12" type="sldNum"/>
          </p:nvPr>
        </p:nvSpPr>
        <p:spPr>
          <a:xfrm>
            <a:off x="9140971" y="6226198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5" name="Google Shape;105;p9"/>
          <p:cNvSpPr/>
          <p:nvPr/>
        </p:nvSpPr>
        <p:spPr>
          <a:xfrm>
            <a:off x="688076" y="5192833"/>
            <a:ext cx="45719" cy="37785"/>
          </a:xfrm>
          <a:custGeom>
            <a:rect b="b" l="l" r="r" t="t"/>
            <a:pathLst>
              <a:path extrusionOk="0" h="91138" w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rgbClr val="82A6FD">
              <a:alpha val="49019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10"/>
          <p:cNvPicPr preferRelativeResize="0"/>
          <p:nvPr/>
        </p:nvPicPr>
        <p:blipFill rotWithShape="1">
          <a:blip r:embed="rId2">
            <a:alphaModFix amt="14000"/>
          </a:blip>
          <a:srcRect b="18991" l="30375" r="0" t="11383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noFill/>
          <a:ln>
            <a:noFill/>
          </a:ln>
          <a:effectLst>
            <a:outerShdw blurRad="50800" sx="1000" rotWithShape="0" algn="ctr" dist="50800" sy="1000">
              <a:srgbClr val="000000"/>
            </a:outerShdw>
            <a:reflection blurRad="0" dir="5400000" dist="50800" endA="0" endPos="0" kx="0" rotWithShape="0" algn="bl" stPos="0" sy="-100000" ky="0"/>
          </a:effectLst>
        </p:spPr>
      </p:pic>
      <p:sp>
        <p:nvSpPr>
          <p:cNvPr id="108" name="Google Shape;108;p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4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10"/>
          <p:cNvSpPr txBox="1"/>
          <p:nvPr>
            <p:ph type="title"/>
          </p:nvPr>
        </p:nvSpPr>
        <p:spPr>
          <a:xfrm>
            <a:off x="849351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10"/>
          <p:cNvSpPr txBox="1"/>
          <p:nvPr>
            <p:ph idx="1" type="body"/>
          </p:nvPr>
        </p:nvSpPr>
        <p:spPr>
          <a:xfrm>
            <a:off x="1494453" y="2057399"/>
            <a:ext cx="6430348" cy="3352163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/>
            </a:lvl1pPr>
            <a:lvl2pPr indent="-3302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sz="1600"/>
            </a:lvl2pPr>
            <a:lvl3pPr indent="-3175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 sz="1400"/>
            </a:lvl3pPr>
            <a:lvl4pPr indent="-3048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 sz="1200"/>
            </a:lvl4pPr>
            <a:lvl5pPr indent="-3048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 sz="12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1" name="Google Shape;111;p10"/>
          <p:cNvSpPr/>
          <p:nvPr>
            <p:ph idx="2" type="pic"/>
          </p:nvPr>
        </p:nvSpPr>
        <p:spPr>
          <a:xfrm>
            <a:off x="8324850" y="2055812"/>
            <a:ext cx="2373313" cy="3353751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112" name="Google Shape;112;p10"/>
          <p:cNvSpPr/>
          <p:nvPr/>
        </p:nvSpPr>
        <p:spPr>
          <a:xfrm>
            <a:off x="1098137" y="2693558"/>
            <a:ext cx="128016" cy="128016"/>
          </a:xfrm>
          <a:custGeom>
            <a:rect b="b" l="l" r="r" t="t"/>
            <a:pathLst>
              <a:path extrusionOk="0" h="127713" w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rgbClr val="82A6FD">
              <a:alpha val="49019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10"/>
          <p:cNvSpPr/>
          <p:nvPr/>
        </p:nvSpPr>
        <p:spPr>
          <a:xfrm>
            <a:off x="1225881" y="4503806"/>
            <a:ext cx="100584" cy="100584"/>
          </a:xfrm>
          <a:custGeom>
            <a:rect b="b" l="l" r="r" t="t"/>
            <a:pathLst>
              <a:path extrusionOk="0" h="91138" w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rgbClr val="82A6FD">
              <a:alpha val="49019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0"/>
          <p:cNvSpPr txBox="1"/>
          <p:nvPr>
            <p:ph idx="11" type="ftr"/>
          </p:nvPr>
        </p:nvSpPr>
        <p:spPr>
          <a:xfrm>
            <a:off x="336405" y="6237287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" name="Google Shape;115;p10"/>
          <p:cNvSpPr txBox="1"/>
          <p:nvPr>
            <p:ph idx="12" type="sldNum"/>
          </p:nvPr>
        </p:nvSpPr>
        <p:spPr>
          <a:xfrm>
            <a:off x="9140971" y="6226198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6" name="Google Shape;116;p10"/>
          <p:cNvSpPr/>
          <p:nvPr/>
        </p:nvSpPr>
        <p:spPr>
          <a:xfrm>
            <a:off x="11404163" y="4375790"/>
            <a:ext cx="128016" cy="128016"/>
          </a:xfrm>
          <a:custGeom>
            <a:rect b="b" l="l" r="r" t="t"/>
            <a:pathLst>
              <a:path extrusionOk="0" h="127713" w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rgbClr val="82A6FD">
              <a:alpha val="49019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10"/>
          <p:cNvSpPr/>
          <p:nvPr/>
        </p:nvSpPr>
        <p:spPr>
          <a:xfrm>
            <a:off x="653351" y="5192833"/>
            <a:ext cx="45719" cy="37785"/>
          </a:xfrm>
          <a:custGeom>
            <a:rect b="b" l="l" r="r" t="t"/>
            <a:pathLst>
              <a:path extrusionOk="0" h="91138" w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rgbClr val="82A6FD">
              <a:alpha val="49019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0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accent4"/>
            </a:gs>
            <a:gs pos="8000">
              <a:srgbClr val="0342DE"/>
            </a:gs>
            <a:gs pos="27000">
              <a:schemeClr val="dk1"/>
            </a:gs>
            <a:gs pos="81000">
              <a:srgbClr val="4A017E"/>
            </a:gs>
            <a:gs pos="93000">
              <a:schemeClr val="dk2"/>
            </a:gs>
            <a:gs pos="99000">
              <a:srgbClr val="FDB7FD"/>
            </a:gs>
            <a:gs pos="100000">
              <a:srgbClr val="FDB7FD"/>
            </a:gs>
          </a:gsLst>
          <a:lin ang="12599342" scaled="0"/>
        </a:gra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9.png"/><Relationship Id="rId5" Type="http://schemas.openxmlformats.org/officeDocument/2006/relationships/image" Target="../media/image6.png"/><Relationship Id="rId6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tempegov.maps.arcgis.com/apps/MapJournal/index.html?appid=c40206ce59a4442a8bc49bcfe6637b8f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1"/>
          <p:cNvSpPr txBox="1"/>
          <p:nvPr>
            <p:ph type="title"/>
          </p:nvPr>
        </p:nvSpPr>
        <p:spPr>
          <a:xfrm>
            <a:off x="-2581154" y="1178009"/>
            <a:ext cx="12191998" cy="1323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Arial"/>
              <a:buNone/>
            </a:pPr>
            <a:r>
              <a:rPr lang="en-US">
                <a:solidFill>
                  <a:schemeClr val="accent6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Project 3</a:t>
            </a:r>
            <a:endParaRPr>
              <a:solidFill>
                <a:schemeClr val="accent6"/>
              </a:solidFill>
              <a:latin typeface="Merriweather Black"/>
              <a:ea typeface="Merriweather Black"/>
              <a:cs typeface="Merriweather Black"/>
              <a:sym typeface="Merriweather Black"/>
            </a:endParaRPr>
          </a:p>
        </p:txBody>
      </p:sp>
      <p:sp>
        <p:nvSpPr>
          <p:cNvPr id="123" name="Google Shape;123;p11"/>
          <p:cNvSpPr txBox="1"/>
          <p:nvPr>
            <p:ph idx="1" type="subTitle"/>
          </p:nvPr>
        </p:nvSpPr>
        <p:spPr>
          <a:xfrm>
            <a:off x="3167600" y="2845324"/>
            <a:ext cx="12192000" cy="146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</a:pPr>
            <a:r>
              <a:rPr lang="en-US">
                <a:latin typeface="Merriweather Black"/>
                <a:ea typeface="Merriweather Black"/>
                <a:cs typeface="Merriweather Black"/>
                <a:sym typeface="Merriweather Black"/>
              </a:rPr>
              <a:t>Understanding Opioid </a:t>
            </a:r>
            <a:endParaRPr>
              <a:latin typeface="Merriweather Black"/>
              <a:ea typeface="Merriweather Black"/>
              <a:cs typeface="Merriweather Black"/>
              <a:sym typeface="Merriweather Black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</a:pPr>
            <a:r>
              <a:rPr lang="en-US">
                <a:latin typeface="Merriweather Black"/>
                <a:ea typeface="Merriweather Black"/>
                <a:cs typeface="Merriweather Black"/>
                <a:sym typeface="Merriweather Black"/>
              </a:rPr>
              <a:t>Overdoses in Tempe, AZ</a:t>
            </a:r>
            <a:endParaRPr>
              <a:latin typeface="Merriweather Black"/>
              <a:ea typeface="Merriweather Black"/>
              <a:cs typeface="Merriweather Black"/>
              <a:sym typeface="Merriweather Black"/>
            </a:endParaRPr>
          </a:p>
        </p:txBody>
      </p:sp>
      <p:sp>
        <p:nvSpPr>
          <p:cNvPr id="124" name="Google Shape;124;p11"/>
          <p:cNvSpPr txBox="1"/>
          <p:nvPr>
            <p:ph idx="2" type="body"/>
          </p:nvPr>
        </p:nvSpPr>
        <p:spPr>
          <a:xfrm>
            <a:off x="0" y="5532550"/>
            <a:ext cx="12192000" cy="1323440"/>
          </a:xfrm>
          <a:prstGeom prst="rect">
            <a:avLst/>
          </a:prstGeom>
          <a:solidFill>
            <a:schemeClr val="dk1">
              <a:alpha val="61960"/>
            </a:scheme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Katie Bienek, Jhazmine Billups, Candida Miranda, Emily Neaville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type="title"/>
          </p:nvPr>
        </p:nvSpPr>
        <p:spPr>
          <a:xfrm>
            <a:off x="1003661" y="1052108"/>
            <a:ext cx="6910627" cy="116488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lang="en-US">
                <a:solidFill>
                  <a:schemeClr val="accent6"/>
                </a:solidFill>
              </a:rPr>
              <a:t>Agenda</a:t>
            </a:r>
            <a:endParaRPr>
              <a:solidFill>
                <a:schemeClr val="accent6"/>
              </a:solidFill>
            </a:endParaRPr>
          </a:p>
        </p:txBody>
      </p:sp>
      <p:sp>
        <p:nvSpPr>
          <p:cNvPr id="130" name="Google Shape;130;p12"/>
          <p:cNvSpPr txBox="1"/>
          <p:nvPr>
            <p:ph idx="2" type="body"/>
          </p:nvPr>
        </p:nvSpPr>
        <p:spPr>
          <a:xfrm>
            <a:off x="1025624" y="2680414"/>
            <a:ext cx="6888665" cy="22418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Arial"/>
              <a:buChar char="•"/>
            </a:pPr>
            <a:r>
              <a:rPr lang="en-US"/>
              <a:t>The problem we selected and data we analyzed</a:t>
            </a:r>
            <a:endParaRPr/>
          </a:p>
          <a:p>
            <a:pPr indent="-285750" lvl="0" marL="28575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Arial"/>
              <a:buChar char="•"/>
            </a:pPr>
            <a:r>
              <a:rPr lang="en-US"/>
              <a:t>Our approach to analysis</a:t>
            </a:r>
            <a:endParaRPr/>
          </a:p>
          <a:p>
            <a:pPr indent="-285750" lvl="0" marL="28575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600"/>
              <a:buChar char="•"/>
            </a:pPr>
            <a:r>
              <a:rPr lang="en-US"/>
              <a:t>Dashboard</a:t>
            </a:r>
            <a:endParaRPr/>
          </a:p>
          <a:p>
            <a:pPr indent="-285750" lvl="0" marL="28575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Arial"/>
              <a:buChar char="•"/>
            </a:pPr>
            <a:r>
              <a:rPr lang="en-US"/>
              <a:t>Potential uses</a:t>
            </a:r>
            <a:endParaRPr/>
          </a:p>
          <a:p>
            <a:pPr indent="-285750" lvl="0" marL="28575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Arial"/>
              <a:buChar char="•"/>
            </a:pPr>
            <a:r>
              <a:rPr lang="en-US"/>
              <a:t>Additional questions to consider</a:t>
            </a:r>
            <a:endParaRPr/>
          </a:p>
          <a:p>
            <a:pPr indent="-184150" lvl="0" marL="28575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31" name="Google Shape;131;p12"/>
          <p:cNvSpPr txBox="1"/>
          <p:nvPr>
            <p:ph idx="12" type="sldNum"/>
          </p:nvPr>
        </p:nvSpPr>
        <p:spPr>
          <a:xfrm>
            <a:off x="9140971" y="6226198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199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13"/>
          <p:cNvSpPr txBox="1"/>
          <p:nvPr>
            <p:ph idx="12" type="sldNum"/>
          </p:nvPr>
        </p:nvSpPr>
        <p:spPr>
          <a:xfrm>
            <a:off x="9140971" y="6226198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8" name="Google Shape;138;p13"/>
          <p:cNvSpPr txBox="1"/>
          <p:nvPr/>
        </p:nvSpPr>
        <p:spPr>
          <a:xfrm>
            <a:off x="1367675" y="1498950"/>
            <a:ext cx="3050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104050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accent6"/>
                </a:solidFill>
              </a:rPr>
              <a:t>The Issue:</a:t>
            </a:r>
            <a:endParaRPr b="1" sz="2400">
              <a:solidFill>
                <a:schemeClr val="accent6"/>
              </a:solidFill>
            </a:endParaRPr>
          </a:p>
        </p:txBody>
      </p:sp>
      <p:sp>
        <p:nvSpPr>
          <p:cNvPr id="139" name="Google Shape;139;p13"/>
          <p:cNvSpPr txBox="1"/>
          <p:nvPr/>
        </p:nvSpPr>
        <p:spPr>
          <a:xfrm>
            <a:off x="965200" y="2053050"/>
            <a:ext cx="5700000" cy="437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EAD1DC"/>
              </a:buClr>
              <a:buSzPts val="1700"/>
              <a:buChar char="●"/>
            </a:pPr>
            <a:r>
              <a:rPr b="1" lang="en-US" sz="1700">
                <a:solidFill>
                  <a:srgbClr val="EAD1DC"/>
                </a:solidFill>
              </a:rPr>
              <a:t>The opioid epidemic has a significant impact on  paramedics, emergency medical technicians (EMTS), and emergency departments (Tempe Fire Medical Rescue Department, n.d.)</a:t>
            </a:r>
            <a:endParaRPr b="1" sz="1700">
              <a:solidFill>
                <a:srgbClr val="EAD1DC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EAD1DC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EAD1DC"/>
              </a:buClr>
              <a:buSzPts val="1700"/>
              <a:buChar char="●"/>
            </a:pPr>
            <a:r>
              <a:rPr b="1" lang="en-US" sz="1700">
                <a:solidFill>
                  <a:srgbClr val="EAD1DC"/>
                </a:solidFill>
              </a:rPr>
              <a:t>130 people dying every day of opioid overdose </a:t>
            </a:r>
            <a:r>
              <a:rPr b="1" lang="en-US" sz="1700">
                <a:solidFill>
                  <a:srgbClr val="EAD1DC"/>
                </a:solidFill>
              </a:rPr>
              <a:t>(Tempe Fire Medical Rescue Department, n.d.)</a:t>
            </a:r>
            <a:endParaRPr b="1" sz="1700">
              <a:solidFill>
                <a:srgbClr val="EAD1DC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EAD1DC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EAD1DC"/>
              </a:buClr>
              <a:buSzPts val="1700"/>
              <a:buChar char="●"/>
            </a:pPr>
            <a:r>
              <a:rPr b="1" lang="en-US" sz="1700">
                <a:solidFill>
                  <a:srgbClr val="EAD1DC"/>
                </a:solidFill>
              </a:rPr>
              <a:t>11.8 million Americans over the age of 12, or 4.4% of the total population misuses opioids </a:t>
            </a:r>
            <a:r>
              <a:rPr b="1" lang="en-US" sz="1700">
                <a:solidFill>
                  <a:srgbClr val="EAD1DC"/>
                </a:solidFill>
              </a:rPr>
              <a:t>(Tempe Fire Medical Rescue Department, n.d.)</a:t>
            </a:r>
            <a:endParaRPr b="1" sz="1700">
              <a:solidFill>
                <a:srgbClr val="EAD1DC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EAD1DC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EAD1DC"/>
              </a:buClr>
              <a:buSzPts val="1700"/>
              <a:buChar char="●"/>
            </a:pPr>
            <a:r>
              <a:rPr b="1" lang="en-US" sz="1700">
                <a:solidFill>
                  <a:srgbClr val="EAD1DC"/>
                </a:solidFill>
              </a:rPr>
              <a:t>The city of Tempe saw an increase of 1.2% for 5 years and the amount of Narcan needed to reverse overdoses has nearly doubled. </a:t>
            </a:r>
            <a:endParaRPr b="1" sz="1700">
              <a:solidFill>
                <a:srgbClr val="EAD1DC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EAD1DC"/>
              </a:solidFill>
            </a:endParaRPr>
          </a:p>
        </p:txBody>
      </p:sp>
      <p:sp>
        <p:nvSpPr>
          <p:cNvPr id="140" name="Google Shape;140;p13"/>
          <p:cNvSpPr/>
          <p:nvPr/>
        </p:nvSpPr>
        <p:spPr>
          <a:xfrm>
            <a:off x="11672400" y="6226200"/>
            <a:ext cx="315000" cy="3651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13"/>
          <p:cNvSpPr txBox="1"/>
          <p:nvPr/>
        </p:nvSpPr>
        <p:spPr>
          <a:xfrm>
            <a:off x="6854100" y="2053050"/>
            <a:ext cx="4557900" cy="332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EAD1DC"/>
              </a:buClr>
              <a:buSzPts val="1700"/>
              <a:buChar char="●"/>
            </a:pPr>
            <a:r>
              <a:rPr b="1" lang="en-US" sz="1700">
                <a:solidFill>
                  <a:srgbClr val="EAD1DC"/>
                </a:solidFill>
              </a:rPr>
              <a:t>This dataset is created and maintained by the City of Tempe</a:t>
            </a:r>
            <a:endParaRPr b="1" sz="1700">
              <a:solidFill>
                <a:srgbClr val="EAD1D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EAD1DC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EAD1DC"/>
              </a:buClr>
              <a:buSzPts val="1700"/>
              <a:buChar char="●"/>
            </a:pPr>
            <a:r>
              <a:rPr b="1" lang="en-US" sz="1700">
                <a:solidFill>
                  <a:srgbClr val="EAD1DC"/>
                </a:solidFill>
              </a:rPr>
              <a:t>Each record contains data about a patient linked to an EMS call in which the incident was deemed "opioid abuse probable."</a:t>
            </a:r>
            <a:endParaRPr b="1" sz="1700">
              <a:solidFill>
                <a:srgbClr val="EAD1D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EAD1DC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EAD1DC"/>
              </a:buClr>
              <a:buSzPts val="1700"/>
              <a:buChar char="●"/>
            </a:pPr>
            <a:r>
              <a:rPr b="1" lang="en-US" sz="1700">
                <a:solidFill>
                  <a:srgbClr val="EAD1DC"/>
                </a:solidFill>
              </a:rPr>
              <a:t>By tracking the number of opioid abuse probable calls, we identified  trends and patterns in opioid use.</a:t>
            </a:r>
            <a:endParaRPr b="1" sz="1700">
              <a:solidFill>
                <a:srgbClr val="EAD1DC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EAD1DC"/>
              </a:solidFill>
            </a:endParaRPr>
          </a:p>
        </p:txBody>
      </p:sp>
      <p:sp>
        <p:nvSpPr>
          <p:cNvPr id="142" name="Google Shape;142;p13"/>
          <p:cNvSpPr txBox="1"/>
          <p:nvPr/>
        </p:nvSpPr>
        <p:spPr>
          <a:xfrm>
            <a:off x="7346225" y="1498950"/>
            <a:ext cx="3050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104050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accent6"/>
                </a:solidFill>
              </a:rPr>
              <a:t>The Data:</a:t>
            </a:r>
            <a:endParaRPr b="1" sz="2400">
              <a:solidFill>
                <a:schemeClr val="accent6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" name="Google Shape;148;p14"/>
          <p:cNvGrpSpPr/>
          <p:nvPr/>
        </p:nvGrpSpPr>
        <p:grpSpPr>
          <a:xfrm>
            <a:off x="0" y="0"/>
            <a:ext cx="12192012" cy="6858000"/>
            <a:chOff x="0" y="0"/>
            <a:chExt cx="12192012" cy="6858000"/>
          </a:xfrm>
        </p:grpSpPr>
        <p:pic>
          <p:nvPicPr>
            <p:cNvPr id="149" name="Google Shape;149;p1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0" y="0"/>
              <a:ext cx="12192012" cy="6858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0" name="Google Shape;150;p14"/>
            <p:cNvSpPr/>
            <p:nvPr/>
          </p:nvSpPr>
          <p:spPr>
            <a:xfrm>
              <a:off x="11698950" y="6316850"/>
              <a:ext cx="157500" cy="265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1" name="Google Shape;151;p14"/>
          <p:cNvSpPr txBox="1"/>
          <p:nvPr>
            <p:ph idx="2" type="body"/>
          </p:nvPr>
        </p:nvSpPr>
        <p:spPr>
          <a:xfrm>
            <a:off x="1540587" y="3358077"/>
            <a:ext cx="2522400" cy="172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</a:pPr>
            <a:r>
              <a:rPr lang="en-US"/>
              <a:t>We created our SQLite database, created a table, and then uploaded our data into the table.</a:t>
            </a:r>
            <a:endParaRPr/>
          </a:p>
        </p:txBody>
      </p:sp>
      <p:sp>
        <p:nvSpPr>
          <p:cNvPr id="152" name="Google Shape;152;p14"/>
          <p:cNvSpPr txBox="1"/>
          <p:nvPr>
            <p:ph idx="3" type="body"/>
          </p:nvPr>
        </p:nvSpPr>
        <p:spPr>
          <a:xfrm>
            <a:off x="4644551" y="3358074"/>
            <a:ext cx="2743200" cy="185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</a:pPr>
            <a:r>
              <a:rPr lang="en-US"/>
              <a:t>We then built an API using Flask to serve up the data. From there, we used Javascript &amp; D3 to interact with the data and create our visualization.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</a:pPr>
            <a:r>
              <a:t/>
            </a:r>
            <a:endParaRPr/>
          </a:p>
        </p:txBody>
      </p:sp>
      <p:sp>
        <p:nvSpPr>
          <p:cNvPr id="153" name="Google Shape;153;p14"/>
          <p:cNvSpPr txBox="1"/>
          <p:nvPr>
            <p:ph idx="4" type="body"/>
          </p:nvPr>
        </p:nvSpPr>
        <p:spPr>
          <a:xfrm>
            <a:off x="8125381" y="3360802"/>
            <a:ext cx="2587137" cy="172135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</a:pPr>
            <a:r>
              <a:t/>
            </a:r>
            <a:endParaRPr/>
          </a:p>
        </p:txBody>
      </p:sp>
      <p:sp>
        <p:nvSpPr>
          <p:cNvPr id="154" name="Google Shape;154;p14"/>
          <p:cNvSpPr txBox="1"/>
          <p:nvPr>
            <p:ph idx="12" type="sldNum"/>
          </p:nvPr>
        </p:nvSpPr>
        <p:spPr>
          <a:xfrm>
            <a:off x="7901221" y="6176998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5" name="Google Shape;155;p14"/>
          <p:cNvSpPr txBox="1"/>
          <p:nvPr>
            <p:ph idx="3" type="body"/>
          </p:nvPr>
        </p:nvSpPr>
        <p:spPr>
          <a:xfrm>
            <a:off x="8544351" y="3360782"/>
            <a:ext cx="2587200" cy="172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</a:pPr>
            <a:r>
              <a:rPr lang="en-US"/>
              <a:t>Our HTML file displayed our visualizations and we utilized the Tailwind library to change the font on our web page.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5"/>
          <p:cNvSpPr txBox="1"/>
          <p:nvPr>
            <p:ph type="title"/>
          </p:nvPr>
        </p:nvSpPr>
        <p:spPr>
          <a:xfrm>
            <a:off x="269175" y="518200"/>
            <a:ext cx="6092700" cy="13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000">
                <a:solidFill>
                  <a:schemeClr val="accent6"/>
                </a:solidFill>
              </a:rPr>
              <a:t>Possible Uses</a:t>
            </a:r>
            <a:endParaRPr sz="5000">
              <a:solidFill>
                <a:schemeClr val="accent5"/>
              </a:solidFill>
            </a:endParaRPr>
          </a:p>
        </p:txBody>
      </p:sp>
      <p:sp>
        <p:nvSpPr>
          <p:cNvPr id="161" name="Google Shape;161;p15"/>
          <p:cNvSpPr txBox="1"/>
          <p:nvPr>
            <p:ph idx="1" type="body"/>
          </p:nvPr>
        </p:nvSpPr>
        <p:spPr>
          <a:xfrm>
            <a:off x="145500" y="2275950"/>
            <a:ext cx="55671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AutoNum type="arabicParenR"/>
            </a:pPr>
            <a:r>
              <a:rPr lang="en-US" sz="2000"/>
              <a:t>Assist emergency services in staffing and preparedness</a:t>
            </a:r>
            <a:endParaRPr sz="20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556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AutoNum type="arabicParenR"/>
            </a:pPr>
            <a:r>
              <a:rPr lang="en-US" sz="2000"/>
              <a:t>Aid the City of Tempe - more accurately asses who needs the most help</a:t>
            </a:r>
            <a:endParaRPr sz="2000"/>
          </a:p>
          <a:p>
            <a:pPr indent="-355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</a:pPr>
            <a:r>
              <a:rPr lang="en-US" sz="2000"/>
              <a:t>City policy, availability of resources, preventative programs</a:t>
            </a:r>
            <a:endParaRPr sz="20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556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AutoNum type="arabicParenR"/>
            </a:pPr>
            <a:r>
              <a:rPr lang="en-US" sz="2000"/>
              <a:t>Provide insights for different entities - VA, Arizona State University, other public schools</a:t>
            </a:r>
            <a:endParaRPr sz="2000"/>
          </a:p>
        </p:txBody>
      </p:sp>
      <p:pic>
        <p:nvPicPr>
          <p:cNvPr id="162" name="Google Shape;16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61863" y="975075"/>
            <a:ext cx="2027609" cy="20296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VA.gov Home | Veterans Affairs" id="163" name="Google Shape;163;p15"/>
          <p:cNvPicPr preferRelativeResize="0"/>
          <p:nvPr/>
        </p:nvPicPr>
        <p:blipFill rotWithShape="1">
          <a:blip r:embed="rId4">
            <a:alphaModFix/>
          </a:blip>
          <a:srcRect b="18884" l="5069" r="0" t="17229"/>
          <a:stretch/>
        </p:blipFill>
        <p:spPr>
          <a:xfrm>
            <a:off x="8612850" y="1356725"/>
            <a:ext cx="3579150" cy="126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80438" y="3147850"/>
            <a:ext cx="2629197" cy="20296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empe Union High School District | Tempe AZ" id="165" name="Google Shape;165;p15"/>
          <p:cNvPicPr preferRelativeResize="0"/>
          <p:nvPr/>
        </p:nvPicPr>
        <p:blipFill rotWithShape="1">
          <a:blip r:embed="rId6">
            <a:alphaModFix/>
          </a:blip>
          <a:srcRect b="30124" l="5517" r="6624" t="30012"/>
          <a:stretch/>
        </p:blipFill>
        <p:spPr>
          <a:xfrm>
            <a:off x="6361875" y="5451894"/>
            <a:ext cx="5567100" cy="9550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6"/>
          <p:cNvSpPr txBox="1"/>
          <p:nvPr>
            <p:ph idx="12" type="sldNum"/>
          </p:nvPr>
        </p:nvSpPr>
        <p:spPr>
          <a:xfrm>
            <a:off x="9140971" y="6226198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72" name="Google Shape;17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16"/>
          <p:cNvSpPr/>
          <p:nvPr/>
        </p:nvSpPr>
        <p:spPr>
          <a:xfrm>
            <a:off x="11630075" y="6238125"/>
            <a:ext cx="254100" cy="353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16"/>
          <p:cNvSpPr txBox="1"/>
          <p:nvPr>
            <p:ph idx="1" type="body"/>
          </p:nvPr>
        </p:nvSpPr>
        <p:spPr>
          <a:xfrm>
            <a:off x="1633330" y="1991719"/>
            <a:ext cx="8845800" cy="9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lang="en-US"/>
              <a:t>Topics that require </a:t>
            </a:r>
            <a:r>
              <a:rPr lang="en-US"/>
              <a:t>further</a:t>
            </a:r>
            <a:r>
              <a:rPr lang="en-US"/>
              <a:t> data analysis</a:t>
            </a:r>
            <a:endParaRPr/>
          </a:p>
        </p:txBody>
      </p:sp>
      <p:sp>
        <p:nvSpPr>
          <p:cNvPr id="175" name="Google Shape;175;p16"/>
          <p:cNvSpPr txBox="1"/>
          <p:nvPr>
            <p:ph idx="2" type="body"/>
          </p:nvPr>
        </p:nvSpPr>
        <p:spPr>
          <a:xfrm>
            <a:off x="1377500" y="3153600"/>
            <a:ext cx="2833800" cy="196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</a:pPr>
            <a:r>
              <a:rPr lang="en-US"/>
              <a:t>What is causing the Thursday Spike in House-less Tempe residents making Opioid-Probable Emergency Medical Services Calls? </a:t>
            </a:r>
            <a:endParaRPr/>
          </a:p>
        </p:txBody>
      </p:sp>
      <p:sp>
        <p:nvSpPr>
          <p:cNvPr id="176" name="Google Shape;176;p16"/>
          <p:cNvSpPr txBox="1"/>
          <p:nvPr>
            <p:ph idx="3" type="body"/>
          </p:nvPr>
        </p:nvSpPr>
        <p:spPr>
          <a:xfrm>
            <a:off x="4800601" y="3205682"/>
            <a:ext cx="2587200" cy="172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</a:pPr>
            <a:r>
              <a:rPr lang="en-US"/>
              <a:t>How can we utilize the historical data to build a predictive tool for the City of Tempe? </a:t>
            </a:r>
            <a:endParaRPr/>
          </a:p>
        </p:txBody>
      </p:sp>
      <p:sp>
        <p:nvSpPr>
          <p:cNvPr id="177" name="Google Shape;177;p16"/>
          <p:cNvSpPr txBox="1"/>
          <p:nvPr>
            <p:ph idx="3" type="body"/>
          </p:nvPr>
        </p:nvSpPr>
        <p:spPr>
          <a:xfrm>
            <a:off x="8229600" y="3200400"/>
            <a:ext cx="2587200" cy="153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</a:pPr>
            <a:r>
              <a:rPr lang="en-US"/>
              <a:t>How are opioids infiltrating the ages groups ranging from 15 to 24? 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7"/>
          <p:cNvSpPr txBox="1"/>
          <p:nvPr>
            <p:ph type="title"/>
          </p:nvPr>
        </p:nvSpPr>
        <p:spPr>
          <a:xfrm>
            <a:off x="1006371" y="1562944"/>
            <a:ext cx="3767257" cy="135867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lang="en-US">
                <a:solidFill>
                  <a:schemeClr val="accent6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Thank you</a:t>
            </a:r>
            <a:endParaRPr>
              <a:solidFill>
                <a:schemeClr val="accent6"/>
              </a:solidFill>
              <a:latin typeface="Merriweather Black"/>
              <a:ea typeface="Merriweather Black"/>
              <a:cs typeface="Merriweather Black"/>
              <a:sym typeface="Merriweather Black"/>
            </a:endParaRPr>
          </a:p>
        </p:txBody>
      </p:sp>
      <p:sp>
        <p:nvSpPr>
          <p:cNvPr id="183" name="Google Shape;183;p17"/>
          <p:cNvSpPr txBox="1"/>
          <p:nvPr>
            <p:ph idx="1" type="body"/>
          </p:nvPr>
        </p:nvSpPr>
        <p:spPr>
          <a:xfrm>
            <a:off x="1006371" y="3426703"/>
            <a:ext cx="3767257" cy="26168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</a:pPr>
            <a:r>
              <a:rPr b="1" lang="en-US" sz="2000">
                <a:latin typeface="Calibri"/>
                <a:ea typeface="Calibri"/>
                <a:cs typeface="Calibri"/>
                <a:sym typeface="Calibri"/>
              </a:rPr>
              <a:t>Katie Bienek</a:t>
            </a:r>
            <a:endParaRPr b="1"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</a:pPr>
            <a:r>
              <a:rPr b="1" lang="en-US" sz="2000">
                <a:latin typeface="Calibri"/>
                <a:ea typeface="Calibri"/>
                <a:cs typeface="Calibri"/>
                <a:sym typeface="Calibri"/>
              </a:rPr>
              <a:t>Jhazmine Billups</a:t>
            </a:r>
            <a:endParaRPr b="1"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</a:pPr>
            <a:r>
              <a:rPr b="1" lang="en-US" sz="2000">
                <a:latin typeface="Calibri"/>
                <a:ea typeface="Calibri"/>
                <a:cs typeface="Calibri"/>
                <a:sym typeface="Calibri"/>
              </a:rPr>
              <a:t>Candida Miranda</a:t>
            </a:r>
            <a:endParaRPr b="1"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</a:pPr>
            <a:r>
              <a:rPr b="1" lang="en-US" sz="2000">
                <a:latin typeface="Calibri"/>
                <a:ea typeface="Calibri"/>
                <a:cs typeface="Calibri"/>
                <a:sym typeface="Calibri"/>
              </a:rPr>
              <a:t>Emily Neaville</a:t>
            </a:r>
            <a:endParaRPr b="1"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17"/>
          <p:cNvSpPr txBox="1"/>
          <p:nvPr>
            <p:ph idx="12" type="sldNum"/>
          </p:nvPr>
        </p:nvSpPr>
        <p:spPr>
          <a:xfrm>
            <a:off x="9140971" y="6226198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8"/>
          <p:cNvSpPr txBox="1"/>
          <p:nvPr>
            <p:ph type="title"/>
          </p:nvPr>
        </p:nvSpPr>
        <p:spPr>
          <a:xfrm>
            <a:off x="1003661" y="1052108"/>
            <a:ext cx="6910500" cy="1164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References</a:t>
            </a:r>
            <a:endParaRPr/>
          </a:p>
        </p:txBody>
      </p:sp>
      <p:sp>
        <p:nvSpPr>
          <p:cNvPr id="191" name="Google Shape;191;p18"/>
          <p:cNvSpPr txBox="1"/>
          <p:nvPr>
            <p:ph idx="2" type="body"/>
          </p:nvPr>
        </p:nvSpPr>
        <p:spPr>
          <a:xfrm>
            <a:off x="346650" y="2637700"/>
            <a:ext cx="7186500" cy="3222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900"/>
              <a:t>Tempe Fire Medical Rescue Department. (n.d.). Story Map Journal. tempegov.maps.arcgis.com. Retrieved April 19, 2023, from </a:t>
            </a:r>
            <a:r>
              <a:rPr lang="en-US" sz="900" u="sng">
                <a:solidFill>
                  <a:schemeClr val="hlink"/>
                </a:solidFill>
                <a:hlinkClick r:id="rId3"/>
              </a:rPr>
              <a:t>https://tempegov.maps.arcgis.com/apps/MapJournal/index.html?appid=c40206ce59a4442a8bc49bcfe6637b8f</a:t>
            </a:r>
            <a:endParaRPr sz="900"/>
          </a:p>
          <a:p>
            <a:pPr indent="-45720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192" name="Google Shape;192;p18"/>
          <p:cNvSpPr txBox="1"/>
          <p:nvPr>
            <p:ph idx="12" type="sldNum"/>
          </p:nvPr>
        </p:nvSpPr>
        <p:spPr>
          <a:xfrm>
            <a:off x="9140971" y="6226198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Custom 17">
      <a:dk1>
        <a:srgbClr val="000000"/>
      </a:dk1>
      <a:lt1>
        <a:srgbClr val="FFFFFF"/>
      </a:lt1>
      <a:dk2>
        <a:srgbClr val="FC4EFB"/>
      </a:dk2>
      <a:lt2>
        <a:srgbClr val="E7E6E6"/>
      </a:lt2>
      <a:accent1>
        <a:srgbClr val="FAF24C"/>
      </a:accent1>
      <a:accent2>
        <a:srgbClr val="5EFCAC"/>
      </a:accent2>
      <a:accent3>
        <a:srgbClr val="73EBF9"/>
      </a:accent3>
      <a:accent4>
        <a:srgbClr val="316CFC"/>
      </a:accent4>
      <a:accent5>
        <a:srgbClr val="B059FD"/>
      </a:accent5>
      <a:accent6>
        <a:srgbClr val="9405FC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